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1"/>
  </p:sldMasterIdLst>
  <p:notesMasterIdLst>
    <p:notesMasterId r:id="rId12"/>
  </p:notesMasterIdLst>
  <p:sldIdLst>
    <p:sldId id="256" r:id="rId2"/>
    <p:sldId id="257" r:id="rId3"/>
    <p:sldId id="306" r:id="rId4"/>
    <p:sldId id="258" r:id="rId5"/>
    <p:sldId id="299" r:id="rId6"/>
    <p:sldId id="300" r:id="rId7"/>
    <p:sldId id="302" r:id="rId8"/>
    <p:sldId id="304" r:id="rId9"/>
    <p:sldId id="305" r:id="rId10"/>
    <p:sldId id="303" r:id="rId11"/>
  </p:sldIdLst>
  <p:sldSz cx="9144000" cy="5143500" type="screen16x9"/>
  <p:notesSz cx="6858000" cy="9144000"/>
  <p:embeddedFontLst>
    <p:embeddedFont>
      <p:font typeface="Anaheim" panose="02000503000000000000" pitchFamily="2" charset="77"/>
      <p:regular r:id="rId13"/>
    </p:embeddedFont>
    <p:embeddedFont>
      <p:font typeface="Heebo" pitchFamily="2" charset="-79"/>
      <p:regular r:id="rId14"/>
      <p:bold r:id="rId15"/>
    </p:embeddedFont>
    <p:embeddedFont>
      <p:font typeface="Inter Tight Light" pitchFamily="2" charset="0"/>
      <p:regular r:id="rId16"/>
      <p:bold r:id="rId17"/>
      <p:italic r:id="rId18"/>
      <p:boldItalic r:id="rId19"/>
    </p:embeddedFont>
    <p:embeddedFont>
      <p:font typeface="Inter Tight SemiBold" pitchFamily="2" charset="0"/>
      <p:regular r:id="rId20"/>
      <p:bold r:id="rId21"/>
      <p:italic r:id="rId22"/>
      <p:boldItalic r:id="rId23"/>
    </p:embeddedFont>
    <p:embeddedFont>
      <p:font typeface="Nunito Light" panose="020F0302020204030204" pitchFamily="34" charset="0"/>
      <p:regular r:id="rId24"/>
      <p:italic r:id="rId25"/>
    </p:embeddedFont>
    <p:embeddedFont>
      <p:font typeface="Raleway" pitchFamily="2" charset="77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37B98FE-F472-426D-9028-EAD0A60A6043}">
  <a:tblStyle styleId="{F37B98FE-F472-426D-9028-EAD0A60A604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9809A369-55A4-4C86-A64B-9454C6B12216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721"/>
    <p:restoredTop sz="94638"/>
  </p:normalViewPr>
  <p:slideViewPr>
    <p:cSldViewPr snapToGrid="0">
      <p:cViewPr varScale="1">
        <p:scale>
          <a:sx n="170" d="100"/>
          <a:sy n="170" d="100"/>
        </p:scale>
        <p:origin x="-496" y="3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font" Target="fonts/font14.fntdata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font" Target="fonts/font1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font" Target="fonts/font16.fntdata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font" Target="fonts/font15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9297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28c0408aca4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28c0408aca4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28c0408aca4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28c0408aca4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074198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86066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69774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65330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184d99d1a7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184d99d1a7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15494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184d99d1a7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184d99d1a7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8909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1708191" y="-2032261"/>
            <a:ext cx="7315926" cy="10949501"/>
            <a:chOff x="-1708191" y="-2032261"/>
            <a:chExt cx="7315926" cy="10949501"/>
          </a:xfrm>
        </p:grpSpPr>
        <p:pic>
          <p:nvPicPr>
            <p:cNvPr id="10" name="Google Shape;10;p2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-1708191" y="-2032261"/>
              <a:ext cx="5457352" cy="5143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" name="Google Shape;11;p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039584" y="3773739"/>
              <a:ext cx="3568151" cy="514350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713225" y="1137400"/>
            <a:ext cx="4511100" cy="147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713225" y="3355950"/>
            <a:ext cx="1819500" cy="62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9" name="Google Shape;219;p25"/>
          <p:cNvGrpSpPr/>
          <p:nvPr/>
        </p:nvGrpSpPr>
        <p:grpSpPr>
          <a:xfrm>
            <a:off x="-2641700" y="-2464733"/>
            <a:ext cx="14020826" cy="9253002"/>
            <a:chOff x="-2641700" y="-2464733"/>
            <a:chExt cx="14020826" cy="9253002"/>
          </a:xfrm>
        </p:grpSpPr>
        <p:pic>
          <p:nvPicPr>
            <p:cNvPr id="220" name="Google Shape;220;p25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247600" y="2072942"/>
              <a:ext cx="5131526" cy="47153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1" name="Google Shape;221;p25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-2641700" y="-2464733"/>
              <a:ext cx="5131526" cy="471532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22" name="Google Shape;222;p25"/>
          <p:cNvGrpSpPr/>
          <p:nvPr/>
        </p:nvGrpSpPr>
        <p:grpSpPr>
          <a:xfrm>
            <a:off x="-1368300" y="-383737"/>
            <a:ext cx="13416160" cy="7367565"/>
            <a:chOff x="-1368300" y="-383737"/>
            <a:chExt cx="13416160" cy="7367565"/>
          </a:xfrm>
        </p:grpSpPr>
        <p:pic>
          <p:nvPicPr>
            <p:cNvPr id="223" name="Google Shape;223;p2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7186051" flipH="1">
              <a:off x="-34215" y="1586593"/>
              <a:ext cx="3568149" cy="51434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4" name="Google Shape;224;p2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5400000">
              <a:off x="7692034" y="-1171411"/>
              <a:ext cx="3568151" cy="514350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6" name="Google Shape;226;p26"/>
          <p:cNvGrpSpPr/>
          <p:nvPr/>
        </p:nvGrpSpPr>
        <p:grpSpPr>
          <a:xfrm>
            <a:off x="-2748781" y="-4245972"/>
            <a:ext cx="14338702" cy="11890187"/>
            <a:chOff x="-2748781" y="-4245972"/>
            <a:chExt cx="14338702" cy="11890187"/>
          </a:xfrm>
        </p:grpSpPr>
        <p:pic>
          <p:nvPicPr>
            <p:cNvPr id="227" name="Google Shape;227;p2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-2040602" y="2805513"/>
              <a:ext cx="2665873" cy="483870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8" name="Google Shape;228;p2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622838" y="2121514"/>
              <a:ext cx="2212193" cy="5143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9" name="Google Shape;229;p2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3005391">
              <a:off x="-1665652" y="-3264010"/>
              <a:ext cx="4963720" cy="51434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0" name="Google Shape;230;p2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6121826">
              <a:off x="6075498" y="-3533997"/>
              <a:ext cx="4963719" cy="514349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31" name="Google Shape;231;p26"/>
          <p:cNvGrpSpPr/>
          <p:nvPr/>
        </p:nvGrpSpPr>
        <p:grpSpPr>
          <a:xfrm>
            <a:off x="-4022566" y="-919412"/>
            <a:ext cx="17173601" cy="5757151"/>
            <a:chOff x="-4022566" y="-919412"/>
            <a:chExt cx="17173601" cy="5757151"/>
          </a:xfrm>
        </p:grpSpPr>
        <p:pic>
          <p:nvPicPr>
            <p:cNvPr id="232" name="Google Shape;232;p2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693684" y="-305761"/>
              <a:ext cx="5457352" cy="5143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3" name="Google Shape;233;p2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5400000">
              <a:off x="-4179491" y="-762486"/>
              <a:ext cx="5457352" cy="514350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6"/>
          <p:cNvGrpSpPr/>
          <p:nvPr/>
        </p:nvGrpSpPr>
        <p:grpSpPr>
          <a:xfrm>
            <a:off x="-4077971" y="-3353513"/>
            <a:ext cx="13614840" cy="10269753"/>
            <a:chOff x="-4077971" y="-3353513"/>
            <a:chExt cx="13614840" cy="10269753"/>
          </a:xfrm>
        </p:grpSpPr>
        <p:pic>
          <p:nvPicPr>
            <p:cNvPr id="45" name="Google Shape;45;p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7324676" y="1772739"/>
              <a:ext cx="2212193" cy="5143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" name="Google Shape;46;p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2146076">
              <a:off x="-3042875" y="-2387912"/>
              <a:ext cx="4963722" cy="514350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7" name="Google Shape;47;p6"/>
          <p:cNvGrpSpPr/>
          <p:nvPr/>
        </p:nvGrpSpPr>
        <p:grpSpPr>
          <a:xfrm>
            <a:off x="-1717716" y="-2454312"/>
            <a:ext cx="13328126" cy="11639176"/>
            <a:chOff x="-1717716" y="-2454312"/>
            <a:chExt cx="13328126" cy="11639176"/>
          </a:xfrm>
        </p:grpSpPr>
        <p:pic>
          <p:nvPicPr>
            <p:cNvPr id="48" name="Google Shape;48;p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5400000" flipH="1">
              <a:off x="7254584" y="-3241986"/>
              <a:ext cx="3568151" cy="5143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" name="Google Shape;49;p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1717716" y="4041364"/>
              <a:ext cx="3568151" cy="514350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0" name="Google Shape;50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4742674" y="-190311"/>
            <a:ext cx="4963722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3" name="Google Shape;53;p7"/>
          <p:cNvGrpSpPr/>
          <p:nvPr/>
        </p:nvGrpSpPr>
        <p:grpSpPr>
          <a:xfrm>
            <a:off x="-2356572" y="826725"/>
            <a:ext cx="13727082" cy="6801264"/>
            <a:chOff x="-2356572" y="826725"/>
            <a:chExt cx="13727082" cy="6801264"/>
          </a:xfrm>
        </p:grpSpPr>
        <p:pic>
          <p:nvPicPr>
            <p:cNvPr id="54" name="Google Shape;54;p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802359" y="2484489"/>
              <a:ext cx="3568151" cy="5143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" name="Google Shape;55;p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5235329">
              <a:off x="-2385792" y="1103663"/>
              <a:ext cx="5457352" cy="514350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6" name="Google Shape;56;p7"/>
          <p:cNvSpPr txBox="1">
            <a:spLocks noGrp="1"/>
          </p:cNvSpPr>
          <p:nvPr>
            <p:ph type="title"/>
          </p:nvPr>
        </p:nvSpPr>
        <p:spPr>
          <a:xfrm>
            <a:off x="811975" y="878850"/>
            <a:ext cx="4097700" cy="102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7"/>
          <p:cNvSpPr txBox="1">
            <a:spLocks noGrp="1"/>
          </p:cNvSpPr>
          <p:nvPr>
            <p:ph type="subTitle" idx="1"/>
          </p:nvPr>
        </p:nvSpPr>
        <p:spPr>
          <a:xfrm>
            <a:off x="811975" y="1966350"/>
            <a:ext cx="4097700" cy="229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/>
            </a:lvl1pPr>
            <a:lvl2pPr lvl="1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lphaLcPeriod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romanLcPeriod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rabicPeriod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lphaLcPeriod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romanLcPeriod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arabicPeriod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alphaLcPeriod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romanLcPeriod"/>
              <a:defRPr/>
            </a:lvl9pPr>
          </a:lstStyle>
          <a:p>
            <a:endParaRPr/>
          </a:p>
        </p:txBody>
      </p:sp>
      <p:sp>
        <p:nvSpPr>
          <p:cNvPr id="58" name="Google Shape;58;p7"/>
          <p:cNvSpPr>
            <a:spLocks noGrp="1"/>
          </p:cNvSpPr>
          <p:nvPr>
            <p:ph type="pic" idx="2"/>
          </p:nvPr>
        </p:nvSpPr>
        <p:spPr>
          <a:xfrm>
            <a:off x="5230350" y="875700"/>
            <a:ext cx="3389700" cy="3392100"/>
          </a:xfrm>
          <a:prstGeom prst="ellipse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oogle Shape;60;p8"/>
          <p:cNvGrpSpPr/>
          <p:nvPr/>
        </p:nvGrpSpPr>
        <p:grpSpPr>
          <a:xfrm>
            <a:off x="-1761638" y="-2260404"/>
            <a:ext cx="13445667" cy="9573508"/>
            <a:chOff x="-1761638" y="-2260404"/>
            <a:chExt cx="13445667" cy="9573508"/>
          </a:xfrm>
        </p:grpSpPr>
        <p:pic>
          <p:nvPicPr>
            <p:cNvPr id="61" name="Google Shape;61;p8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4894599">
              <a:off x="6011633" y="-1756187"/>
              <a:ext cx="545735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" name="Google Shape;62;p8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5905401">
              <a:off x="-1546592" y="1665388"/>
              <a:ext cx="545735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3" name="Google Shape;63;p8"/>
          <p:cNvGrpSpPr/>
          <p:nvPr/>
        </p:nvGrpSpPr>
        <p:grpSpPr>
          <a:xfrm>
            <a:off x="-1039887" y="-842761"/>
            <a:ext cx="11162693" cy="7245026"/>
            <a:chOff x="-1039887" y="-842761"/>
            <a:chExt cx="11162693" cy="7245026"/>
          </a:xfrm>
        </p:grpSpPr>
        <p:pic>
          <p:nvPicPr>
            <p:cNvPr id="64" name="Google Shape;64;p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1039887" y="-842761"/>
              <a:ext cx="2212193" cy="5143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5" name="Google Shape;65;p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7910613" y="1258764"/>
              <a:ext cx="2212193" cy="514350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6" name="Google Shape;66;p8"/>
          <p:cNvSpPr txBox="1">
            <a:spLocks noGrp="1"/>
          </p:cNvSpPr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090139" y="3075039"/>
            <a:ext cx="4963722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9" name="Google Shape;69;p9"/>
          <p:cNvGrpSpPr/>
          <p:nvPr/>
        </p:nvGrpSpPr>
        <p:grpSpPr>
          <a:xfrm>
            <a:off x="-2581566" y="-1507961"/>
            <a:ext cx="13915976" cy="7955376"/>
            <a:chOff x="-2581566" y="-1507961"/>
            <a:chExt cx="13915976" cy="7955376"/>
          </a:xfrm>
        </p:grpSpPr>
        <p:pic>
          <p:nvPicPr>
            <p:cNvPr id="70" name="Google Shape;70;p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766259" y="1303914"/>
              <a:ext cx="3568151" cy="5143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" name="Google Shape;71;p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10800000">
              <a:off x="-2581566" y="-1507961"/>
              <a:ext cx="3568151" cy="514350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2" name="Google Shape;72;p9"/>
          <p:cNvSpPr txBox="1">
            <a:spLocks noGrp="1"/>
          </p:cNvSpPr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9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0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76" name="Google Shape;76;p10"/>
          <p:cNvSpPr txBox="1">
            <a:spLocks noGrp="1"/>
          </p:cNvSpPr>
          <p:nvPr>
            <p:ph type="title"/>
          </p:nvPr>
        </p:nvSpPr>
        <p:spPr>
          <a:xfrm>
            <a:off x="1948800" y="4014450"/>
            <a:ext cx="5246400" cy="4416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13"/>
          <p:cNvGrpSpPr/>
          <p:nvPr/>
        </p:nvGrpSpPr>
        <p:grpSpPr>
          <a:xfrm>
            <a:off x="-2046004" y="-463298"/>
            <a:ext cx="12850165" cy="8884912"/>
            <a:chOff x="-2046004" y="-463298"/>
            <a:chExt cx="12850165" cy="8884912"/>
          </a:xfrm>
        </p:grpSpPr>
        <p:pic>
          <p:nvPicPr>
            <p:cNvPr id="86" name="Google Shape;86;p13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1226151">
              <a:off x="-1405874" y="3374612"/>
              <a:ext cx="4283692" cy="443884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7" name="Google Shape;87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5400000">
              <a:off x="7051873" y="-1549712"/>
              <a:ext cx="2665873" cy="483870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8" name="Google Shape;88;p13"/>
          <p:cNvGrpSpPr/>
          <p:nvPr/>
        </p:nvGrpSpPr>
        <p:grpSpPr>
          <a:xfrm>
            <a:off x="-1674791" y="-2620111"/>
            <a:ext cx="12834252" cy="11559026"/>
            <a:chOff x="-1674791" y="-2620111"/>
            <a:chExt cx="12834252" cy="11559026"/>
          </a:xfrm>
        </p:grpSpPr>
        <p:pic>
          <p:nvPicPr>
            <p:cNvPr id="89" name="Google Shape;89;p1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702109" y="3795414"/>
              <a:ext cx="5457352" cy="5143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0" name="Google Shape;90;p1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1674791" y="-2620111"/>
              <a:ext cx="5457352" cy="514350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1" name="Google Shape;91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3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2055158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3" name="Google Shape;93;p13"/>
          <p:cNvSpPr txBox="1">
            <a:spLocks noGrp="1"/>
          </p:cNvSpPr>
          <p:nvPr>
            <p:ph type="title" idx="3" hasCustomPrompt="1"/>
          </p:nvPr>
        </p:nvSpPr>
        <p:spPr>
          <a:xfrm>
            <a:off x="720000" y="3260016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4" name="Google Shape;94;p13"/>
          <p:cNvSpPr txBox="1">
            <a:spLocks noGrp="1"/>
          </p:cNvSpPr>
          <p:nvPr>
            <p:ph type="title" idx="4" hasCustomPrompt="1"/>
          </p:nvPr>
        </p:nvSpPr>
        <p:spPr>
          <a:xfrm>
            <a:off x="3306000" y="2055158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5" name="Google Shape;95;p13"/>
          <p:cNvSpPr txBox="1">
            <a:spLocks noGrp="1"/>
          </p:cNvSpPr>
          <p:nvPr>
            <p:ph type="title" idx="5" hasCustomPrompt="1"/>
          </p:nvPr>
        </p:nvSpPr>
        <p:spPr>
          <a:xfrm>
            <a:off x="3306000" y="3260016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6" name="Google Shape;96;p13"/>
          <p:cNvSpPr txBox="1">
            <a:spLocks noGrp="1"/>
          </p:cNvSpPr>
          <p:nvPr>
            <p:ph type="title" idx="6" hasCustomPrompt="1"/>
          </p:nvPr>
        </p:nvSpPr>
        <p:spPr>
          <a:xfrm>
            <a:off x="5892000" y="2055158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7" name="Google Shape;97;p13"/>
          <p:cNvSpPr txBox="1">
            <a:spLocks noGrp="1"/>
          </p:cNvSpPr>
          <p:nvPr>
            <p:ph type="title" idx="7" hasCustomPrompt="1"/>
          </p:nvPr>
        </p:nvSpPr>
        <p:spPr>
          <a:xfrm>
            <a:off x="5892000" y="3260016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8" name="Google Shape;98;p13"/>
          <p:cNvSpPr txBox="1">
            <a:spLocks noGrp="1"/>
          </p:cNvSpPr>
          <p:nvPr>
            <p:ph type="subTitle" idx="1"/>
          </p:nvPr>
        </p:nvSpPr>
        <p:spPr>
          <a:xfrm>
            <a:off x="720000" y="2502700"/>
            <a:ext cx="2532000" cy="49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99" name="Google Shape;99;p13"/>
          <p:cNvSpPr txBox="1">
            <a:spLocks noGrp="1"/>
          </p:cNvSpPr>
          <p:nvPr>
            <p:ph type="subTitle" idx="8"/>
          </p:nvPr>
        </p:nvSpPr>
        <p:spPr>
          <a:xfrm>
            <a:off x="3306000" y="2502700"/>
            <a:ext cx="2532000" cy="49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00" name="Google Shape;100;p13"/>
          <p:cNvSpPr txBox="1">
            <a:spLocks noGrp="1"/>
          </p:cNvSpPr>
          <p:nvPr>
            <p:ph type="subTitle" idx="9"/>
          </p:nvPr>
        </p:nvSpPr>
        <p:spPr>
          <a:xfrm>
            <a:off x="5892000" y="2502700"/>
            <a:ext cx="2532000" cy="49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01" name="Google Shape;101;p13"/>
          <p:cNvSpPr txBox="1">
            <a:spLocks noGrp="1"/>
          </p:cNvSpPr>
          <p:nvPr>
            <p:ph type="subTitle" idx="13"/>
          </p:nvPr>
        </p:nvSpPr>
        <p:spPr>
          <a:xfrm>
            <a:off x="720000" y="3707625"/>
            <a:ext cx="25320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02" name="Google Shape;102;p13"/>
          <p:cNvSpPr txBox="1">
            <a:spLocks noGrp="1"/>
          </p:cNvSpPr>
          <p:nvPr>
            <p:ph type="subTitle" idx="14"/>
          </p:nvPr>
        </p:nvSpPr>
        <p:spPr>
          <a:xfrm>
            <a:off x="3306000" y="3707625"/>
            <a:ext cx="25320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03" name="Google Shape;103;p13"/>
          <p:cNvSpPr txBox="1">
            <a:spLocks noGrp="1"/>
          </p:cNvSpPr>
          <p:nvPr>
            <p:ph type="subTitle" idx="15"/>
          </p:nvPr>
        </p:nvSpPr>
        <p:spPr>
          <a:xfrm>
            <a:off x="5892000" y="3707625"/>
            <a:ext cx="25320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400000">
            <a:off x="8007073" y="-2343037"/>
            <a:ext cx="2665873" cy="48387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-2252241" y="1538789"/>
            <a:ext cx="545735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1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19"/>
          <p:cNvSpPr txBox="1">
            <a:spLocks noGrp="1"/>
          </p:cNvSpPr>
          <p:nvPr>
            <p:ph type="subTitle" idx="1"/>
          </p:nvPr>
        </p:nvSpPr>
        <p:spPr>
          <a:xfrm>
            <a:off x="1001574" y="1609269"/>
            <a:ext cx="3314400" cy="12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19"/>
          <p:cNvSpPr txBox="1">
            <a:spLocks noGrp="1"/>
          </p:cNvSpPr>
          <p:nvPr>
            <p:ph type="subTitle" idx="2"/>
          </p:nvPr>
        </p:nvSpPr>
        <p:spPr>
          <a:xfrm>
            <a:off x="4828026" y="1609269"/>
            <a:ext cx="3314400" cy="12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19"/>
          <p:cNvSpPr txBox="1">
            <a:spLocks noGrp="1"/>
          </p:cNvSpPr>
          <p:nvPr>
            <p:ph type="subTitle" idx="3"/>
          </p:nvPr>
        </p:nvSpPr>
        <p:spPr>
          <a:xfrm>
            <a:off x="1001574" y="3269844"/>
            <a:ext cx="3314400" cy="12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19"/>
          <p:cNvSpPr txBox="1">
            <a:spLocks noGrp="1"/>
          </p:cNvSpPr>
          <p:nvPr>
            <p:ph type="subTitle" idx="4"/>
          </p:nvPr>
        </p:nvSpPr>
        <p:spPr>
          <a:xfrm>
            <a:off x="4828026" y="3269844"/>
            <a:ext cx="3314400" cy="12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19"/>
          <p:cNvSpPr txBox="1">
            <a:spLocks noGrp="1"/>
          </p:cNvSpPr>
          <p:nvPr>
            <p:ph type="subTitle" idx="5"/>
          </p:nvPr>
        </p:nvSpPr>
        <p:spPr>
          <a:xfrm>
            <a:off x="1001575" y="1339975"/>
            <a:ext cx="3314400" cy="41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59" name="Google Shape;159;p19"/>
          <p:cNvSpPr txBox="1">
            <a:spLocks noGrp="1"/>
          </p:cNvSpPr>
          <p:nvPr>
            <p:ph type="subTitle" idx="6"/>
          </p:nvPr>
        </p:nvSpPr>
        <p:spPr>
          <a:xfrm>
            <a:off x="1001575" y="3000800"/>
            <a:ext cx="3314400" cy="41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60" name="Google Shape;160;p19"/>
          <p:cNvSpPr txBox="1">
            <a:spLocks noGrp="1"/>
          </p:cNvSpPr>
          <p:nvPr>
            <p:ph type="subTitle" idx="7"/>
          </p:nvPr>
        </p:nvSpPr>
        <p:spPr>
          <a:xfrm>
            <a:off x="4827999" y="1339975"/>
            <a:ext cx="3314400" cy="41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61" name="Google Shape;161;p19"/>
          <p:cNvSpPr txBox="1">
            <a:spLocks noGrp="1"/>
          </p:cNvSpPr>
          <p:nvPr>
            <p:ph type="subTitle" idx="8"/>
          </p:nvPr>
        </p:nvSpPr>
        <p:spPr>
          <a:xfrm>
            <a:off x="4827999" y="3000800"/>
            <a:ext cx="3314400" cy="41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 Tight SemiBold"/>
              <a:buNone/>
              <a:defRPr sz="30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 Tight SemiBold"/>
              <a:buNone/>
              <a:defRPr sz="30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 Tight SemiBold"/>
              <a:buNone/>
              <a:defRPr sz="30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 Tight SemiBold"/>
              <a:buNone/>
              <a:defRPr sz="30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 Tight SemiBold"/>
              <a:buNone/>
              <a:defRPr sz="30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 Tight SemiBold"/>
              <a:buNone/>
              <a:defRPr sz="30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 Tight SemiBold"/>
              <a:buNone/>
              <a:defRPr sz="30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 Tight SemiBold"/>
              <a:buNone/>
              <a:defRPr sz="30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 Tight SemiBold"/>
              <a:buNone/>
              <a:defRPr sz="30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ebo"/>
              <a:buChar char="●"/>
              <a:defRPr sz="1200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ebo"/>
              <a:buChar char="○"/>
              <a:defRPr sz="1200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ebo"/>
              <a:buChar char="■"/>
              <a:defRPr sz="1200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ebo"/>
              <a:buChar char="●"/>
              <a:defRPr sz="1200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ebo"/>
              <a:buChar char="○"/>
              <a:defRPr sz="1200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ebo"/>
              <a:buChar char="■"/>
              <a:defRPr sz="1200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ebo"/>
              <a:buChar char="●"/>
              <a:defRPr sz="1200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ebo"/>
              <a:buChar char="○"/>
              <a:defRPr sz="1200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ebo"/>
              <a:buChar char="■"/>
              <a:defRPr sz="1200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8" r:id="rId7"/>
    <p:sldLayoutId id="2147483659" r:id="rId8"/>
    <p:sldLayoutId id="2147483665" r:id="rId9"/>
    <p:sldLayoutId id="2147483671" r:id="rId10"/>
    <p:sldLayoutId id="2147483672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34"/>
        </a:solidFill>
        <a:effectLst/>
      </p:bgPr>
    </p:bg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4" name="Google Shape;244;p30"/>
          <p:cNvGrpSpPr/>
          <p:nvPr/>
        </p:nvGrpSpPr>
        <p:grpSpPr>
          <a:xfrm>
            <a:off x="4082725" y="-420387"/>
            <a:ext cx="5131526" cy="5352823"/>
            <a:chOff x="4082725" y="-420387"/>
            <a:chExt cx="5131526" cy="5352823"/>
          </a:xfrm>
        </p:grpSpPr>
        <p:pic>
          <p:nvPicPr>
            <p:cNvPr id="245" name="Google Shape;245;p3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082725" y="66617"/>
              <a:ext cx="5131526" cy="47153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6" name="Google Shape;246;p3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094000" y="756636"/>
              <a:ext cx="2300648" cy="4175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7" name="Google Shape;247;p3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766200" y="-420387"/>
              <a:ext cx="4283692" cy="443884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8" name="Google Shape;248;p3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241428" y="1695158"/>
              <a:ext cx="1651484" cy="1609538"/>
            </a:xfrm>
            <a:prstGeom prst="rect">
              <a:avLst/>
            </a:prstGeom>
            <a:noFill/>
            <a:ln>
              <a:noFill/>
            </a:ln>
            <a:effectLst>
              <a:outerShdw blurRad="414338" dist="400050" dir="2820000" algn="bl" rotWithShape="0">
                <a:srgbClr val="BAFFFF"/>
              </a:outerShdw>
            </a:effectLst>
          </p:spPr>
        </p:pic>
        <p:pic>
          <p:nvPicPr>
            <p:cNvPr id="249" name="Google Shape;249;p30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6767650" y="462635"/>
              <a:ext cx="1909122" cy="443884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50" name="Google Shape;250;p30"/>
          <p:cNvSpPr txBox="1">
            <a:spLocks noGrp="1"/>
          </p:cNvSpPr>
          <p:nvPr>
            <p:ph type="ctrTitle"/>
          </p:nvPr>
        </p:nvSpPr>
        <p:spPr>
          <a:xfrm>
            <a:off x="187377" y="577121"/>
            <a:ext cx="5036948" cy="203927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latin typeface="Inter Tight SemiBold"/>
                <a:ea typeface="Inter Tight SemiBold"/>
                <a:cs typeface="Inter Tight SemiBold"/>
                <a:sym typeface="Inter Tight SemiBold"/>
              </a:rPr>
              <a:t>Predictive Model for Movie Revenue Estimation and Decision Support</a:t>
            </a:r>
            <a:endParaRPr sz="3200" dirty="0">
              <a:latin typeface="Inter Tight Light"/>
              <a:ea typeface="Inter Tight Light"/>
              <a:cs typeface="Inter Tight Light"/>
              <a:sym typeface="Inter Tight Light"/>
            </a:endParaRPr>
          </a:p>
        </p:txBody>
      </p:sp>
      <p:sp>
        <p:nvSpPr>
          <p:cNvPr id="251" name="Google Shape;251;p30"/>
          <p:cNvSpPr txBox="1">
            <a:spLocks noGrp="1"/>
          </p:cNvSpPr>
          <p:nvPr>
            <p:ph type="subTitle" idx="1"/>
          </p:nvPr>
        </p:nvSpPr>
        <p:spPr>
          <a:xfrm>
            <a:off x="713225" y="3355950"/>
            <a:ext cx="3515496" cy="12835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By: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Anand Raj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Dinesh Anand Thulasiraman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Kanishk</a:t>
            </a:r>
            <a:r>
              <a:rPr lang="en" dirty="0"/>
              <a:t> Goel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Siyu</a:t>
            </a:r>
            <a:r>
              <a:rPr lang="en" dirty="0"/>
              <a:t> Du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34"/>
        </a:solidFill>
        <a:effectLst/>
      </p:bgPr>
    </p:bg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4" name="Google Shape;244;p30"/>
          <p:cNvGrpSpPr/>
          <p:nvPr/>
        </p:nvGrpSpPr>
        <p:grpSpPr>
          <a:xfrm>
            <a:off x="4082725" y="-420387"/>
            <a:ext cx="5131526" cy="5352823"/>
            <a:chOff x="4082725" y="-420387"/>
            <a:chExt cx="5131526" cy="5352823"/>
          </a:xfrm>
        </p:grpSpPr>
        <p:pic>
          <p:nvPicPr>
            <p:cNvPr id="245" name="Google Shape;245;p3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082725" y="66617"/>
              <a:ext cx="5131526" cy="47153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6" name="Google Shape;246;p3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094000" y="756636"/>
              <a:ext cx="2300648" cy="4175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7" name="Google Shape;247;p3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766200" y="-420387"/>
              <a:ext cx="4283692" cy="443884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8" name="Google Shape;248;p3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241428" y="1695158"/>
              <a:ext cx="1651484" cy="1609538"/>
            </a:xfrm>
            <a:prstGeom prst="rect">
              <a:avLst/>
            </a:prstGeom>
            <a:noFill/>
            <a:ln>
              <a:noFill/>
            </a:ln>
            <a:effectLst>
              <a:outerShdw blurRad="414338" dist="400050" dir="2820000" algn="bl" rotWithShape="0">
                <a:srgbClr val="BAFFFF"/>
              </a:outerShdw>
            </a:effectLst>
          </p:spPr>
        </p:pic>
        <p:pic>
          <p:nvPicPr>
            <p:cNvPr id="249" name="Google Shape;249;p30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6767650" y="462635"/>
              <a:ext cx="1909122" cy="443884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50" name="Google Shape;250;p30"/>
          <p:cNvSpPr txBox="1">
            <a:spLocks noGrp="1"/>
          </p:cNvSpPr>
          <p:nvPr>
            <p:ph type="ctrTitle"/>
          </p:nvPr>
        </p:nvSpPr>
        <p:spPr>
          <a:xfrm>
            <a:off x="2247726" y="1285711"/>
            <a:ext cx="5036948" cy="203927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/>
              <a:t>Thanks!</a:t>
            </a:r>
            <a:endParaRPr sz="7200" dirty="0">
              <a:latin typeface="Inter Tight Light"/>
              <a:ea typeface="Inter Tight Light"/>
              <a:cs typeface="Inter Tight Light"/>
              <a:sym typeface="Inter Tight Light"/>
            </a:endParaRPr>
          </a:p>
        </p:txBody>
      </p:sp>
    </p:spTree>
    <p:extLst>
      <p:ext uri="{BB962C8B-B14F-4D97-AF65-F5344CB8AC3E}">
        <p14:creationId xmlns:p14="http://schemas.microsoft.com/office/powerpoint/2010/main" val="26734328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sp>
        <p:nvSpPr>
          <p:cNvPr id="258" name="Google Shape;258;p31"/>
          <p:cNvSpPr txBox="1"/>
          <p:nvPr/>
        </p:nvSpPr>
        <p:spPr>
          <a:xfrm>
            <a:off x="142407" y="1296649"/>
            <a:ext cx="8281593" cy="34018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Wingdings" pitchFamily="2" charset="2"/>
              <a:buChar char="Ø"/>
            </a:pPr>
            <a:r>
              <a:rPr lang="en-US" sz="1600" dirty="0">
                <a:solidFill>
                  <a:schemeClr val="tx1"/>
                </a:solidFill>
              </a:rPr>
              <a:t>Dynamic Cinematic Landscape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Wingdings" pitchFamily="2" charset="2"/>
              <a:buChar char="Ø"/>
            </a:pPr>
            <a:r>
              <a:rPr lang="en-US" sz="1600" dirty="0">
                <a:solidFill>
                  <a:schemeClr val="tx1"/>
                </a:solidFill>
              </a:rPr>
              <a:t>Genre Variety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Wingdings" pitchFamily="2" charset="2"/>
              <a:buChar char="Ø"/>
            </a:pPr>
            <a:r>
              <a:rPr lang="en-US" sz="1600" dirty="0">
                <a:solidFill>
                  <a:schemeClr val="tx1"/>
                </a:solidFill>
              </a:rPr>
              <a:t>Engaging Viewer Imagination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Wingdings" pitchFamily="2" charset="2"/>
              <a:buChar char="Ø"/>
            </a:pPr>
            <a:r>
              <a:rPr lang="en-US" sz="1600" dirty="0">
                <a:solidFill>
                  <a:schemeClr val="tx1"/>
                </a:solidFill>
              </a:rPr>
              <a:t>Dataset Exploration Kickoff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>
              <a:solidFill>
                <a:schemeClr val="tx1"/>
              </a:solidFill>
              <a:latin typeface="Heebo"/>
              <a:ea typeface="Heebo"/>
              <a:cs typeface="Heebo"/>
              <a:sym typeface="Heebo"/>
            </a:endParaRPr>
          </a:p>
        </p:txBody>
      </p:sp>
      <p:sp>
        <p:nvSpPr>
          <p:cNvPr id="259" name="Google Shape;259;p31"/>
          <p:cNvSpPr txBox="1"/>
          <p:nvPr/>
        </p:nvSpPr>
        <p:spPr>
          <a:xfrm>
            <a:off x="715128" y="4113650"/>
            <a:ext cx="1713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 u="sng" dirty="0">
              <a:solidFill>
                <a:schemeClr val="dk1"/>
              </a:solidFill>
              <a:latin typeface="Heebo"/>
              <a:ea typeface="Heebo"/>
              <a:cs typeface="Heebo"/>
              <a:sym typeface="Heeb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 to Dataset</a:t>
            </a:r>
            <a:endParaRPr dirty="0"/>
          </a:p>
        </p:txBody>
      </p:sp>
      <p:sp>
        <p:nvSpPr>
          <p:cNvPr id="258" name="Google Shape;258;p31"/>
          <p:cNvSpPr txBox="1"/>
          <p:nvPr/>
        </p:nvSpPr>
        <p:spPr>
          <a:xfrm>
            <a:off x="550236" y="1275641"/>
            <a:ext cx="8169639" cy="32997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Wingdings" pitchFamily="2" charset="2"/>
              <a:buChar char="Ø"/>
            </a:pPr>
            <a:r>
              <a:rPr lang="en-US" sz="1600" dirty="0">
                <a:solidFill>
                  <a:schemeClr val="tx1"/>
                </a:solidFill>
              </a:rPr>
              <a:t>Comprehensive Cinematic Insight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Wingdings" pitchFamily="2" charset="2"/>
              <a:buChar char="Ø"/>
            </a:pPr>
            <a:r>
              <a:rPr lang="en-US" sz="1600" dirty="0">
                <a:solidFill>
                  <a:schemeClr val="tx1"/>
                </a:solidFill>
              </a:rPr>
              <a:t>Film Details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Wingdings" pitchFamily="2" charset="2"/>
              <a:buChar char="Ø"/>
            </a:pPr>
            <a:r>
              <a:rPr lang="en-US" sz="1600" dirty="0">
                <a:solidFill>
                  <a:schemeClr val="tx1"/>
                </a:solidFill>
              </a:rPr>
              <a:t>Key Financial Metrics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Wingdings" pitchFamily="2" charset="2"/>
              <a:buChar char="Ø"/>
            </a:pPr>
            <a:r>
              <a:rPr lang="en-US" sz="1600" dirty="0">
                <a:solidFill>
                  <a:schemeClr val="tx1"/>
                </a:solidFill>
              </a:rPr>
              <a:t>Financial Dynamics 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</a:pPr>
            <a:r>
              <a:rPr lang="en-US" sz="1600" dirty="0">
                <a:solidFill>
                  <a:schemeClr val="tx1"/>
                </a:solidFill>
              </a:rPr>
              <a:t>           Highlighted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Wingdings" pitchFamily="2" charset="2"/>
              <a:buChar char="Ø"/>
            </a:pPr>
            <a:r>
              <a:rPr lang="en-US" sz="1600" dirty="0">
                <a:solidFill>
                  <a:schemeClr val="tx1"/>
                </a:solidFill>
              </a:rPr>
              <a:t>Genre Diversity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Wingdings" pitchFamily="2" charset="2"/>
              <a:buChar char="Ø"/>
            </a:pPr>
            <a:r>
              <a:rPr lang="en-US" sz="1600" dirty="0">
                <a:solidFill>
                  <a:schemeClr val="tx1"/>
                </a:solidFill>
              </a:rPr>
              <a:t>Unveiling Film Dynamics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>
              <a:solidFill>
                <a:schemeClr val="tx1"/>
              </a:solidFill>
              <a:latin typeface="Heebo"/>
              <a:ea typeface="Heebo"/>
              <a:cs typeface="Heebo"/>
              <a:sym typeface="Heebo"/>
            </a:endParaRPr>
          </a:p>
        </p:txBody>
      </p:sp>
      <p:sp>
        <p:nvSpPr>
          <p:cNvPr id="259" name="Google Shape;259;p31"/>
          <p:cNvSpPr txBox="1"/>
          <p:nvPr/>
        </p:nvSpPr>
        <p:spPr>
          <a:xfrm>
            <a:off x="715128" y="4113650"/>
            <a:ext cx="1713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 u="sng" dirty="0">
              <a:solidFill>
                <a:schemeClr val="dk1"/>
              </a:solidFill>
              <a:latin typeface="Heebo"/>
              <a:ea typeface="Heebo"/>
              <a:cs typeface="Heebo"/>
              <a:sym typeface="Heebo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140C009D-4169-38ED-2244-5DF8971E35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4365587"/>
              </p:ext>
            </p:extLst>
          </p:nvPr>
        </p:nvGraphicFramePr>
        <p:xfrm>
          <a:off x="3623220" y="1846207"/>
          <a:ext cx="5261547" cy="2987059"/>
        </p:xfrm>
        <a:graphic>
          <a:graphicData uri="http://schemas.openxmlformats.org/drawingml/2006/table">
            <a:tbl>
              <a:tblPr firstRow="1" bandRow="1">
                <a:tableStyleId>{F37B98FE-F472-426D-9028-EAD0A60A6043}</a:tableStyleId>
              </a:tblPr>
              <a:tblGrid>
                <a:gridCol w="1753849">
                  <a:extLst>
                    <a:ext uri="{9D8B030D-6E8A-4147-A177-3AD203B41FA5}">
                      <a16:colId xmlns:a16="http://schemas.microsoft.com/office/drawing/2014/main" val="4001098058"/>
                    </a:ext>
                  </a:extLst>
                </a:gridCol>
                <a:gridCol w="1753849">
                  <a:extLst>
                    <a:ext uri="{9D8B030D-6E8A-4147-A177-3AD203B41FA5}">
                      <a16:colId xmlns:a16="http://schemas.microsoft.com/office/drawing/2014/main" val="1363641874"/>
                    </a:ext>
                  </a:extLst>
                </a:gridCol>
                <a:gridCol w="1753849">
                  <a:extLst>
                    <a:ext uri="{9D8B030D-6E8A-4147-A177-3AD203B41FA5}">
                      <a16:colId xmlns:a16="http://schemas.microsoft.com/office/drawing/2014/main" val="1122976267"/>
                    </a:ext>
                  </a:extLst>
                </a:gridCol>
              </a:tblGrid>
              <a:tr h="391179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FF00"/>
                          </a:solidFill>
                        </a:rPr>
                        <a:t>Column Names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Data Type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33297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Revenue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Earnings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Numeric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68195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Popularity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Popularity Index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Numeric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71047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Avg_Vote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Viewer Ratings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Numeric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48767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Vote_Count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Number of Votes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Numeric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46709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Trailer_Views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Trailer Views Count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Numeric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00670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Trailer_Likes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Trailer Likes Count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Numeric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46194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Budget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Production Budget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Numeric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72633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16061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Missing Values &amp; Data Cleaning</a:t>
            </a:r>
            <a:endParaRPr dirty="0"/>
          </a:p>
        </p:txBody>
      </p:sp>
      <p:sp>
        <p:nvSpPr>
          <p:cNvPr id="272" name="Google Shape;272;p32"/>
          <p:cNvSpPr txBox="1">
            <a:spLocks noGrp="1"/>
          </p:cNvSpPr>
          <p:nvPr>
            <p:ph type="subTitle" idx="1"/>
          </p:nvPr>
        </p:nvSpPr>
        <p:spPr>
          <a:xfrm>
            <a:off x="720000" y="2502700"/>
            <a:ext cx="2532000" cy="49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73" name="Google Shape;273;p32"/>
          <p:cNvSpPr txBox="1">
            <a:spLocks noGrp="1"/>
          </p:cNvSpPr>
          <p:nvPr>
            <p:ph type="subTitle" idx="8"/>
          </p:nvPr>
        </p:nvSpPr>
        <p:spPr>
          <a:xfrm>
            <a:off x="3306000" y="2502700"/>
            <a:ext cx="2532000" cy="49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74" name="Google Shape;274;p32"/>
          <p:cNvSpPr txBox="1">
            <a:spLocks noGrp="1"/>
          </p:cNvSpPr>
          <p:nvPr>
            <p:ph type="subTitle" idx="9"/>
          </p:nvPr>
        </p:nvSpPr>
        <p:spPr>
          <a:xfrm>
            <a:off x="5892000" y="2502700"/>
            <a:ext cx="2532000" cy="49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75" name="Google Shape;275;p32"/>
          <p:cNvSpPr txBox="1">
            <a:spLocks noGrp="1"/>
          </p:cNvSpPr>
          <p:nvPr>
            <p:ph type="subTitle" idx="13"/>
          </p:nvPr>
        </p:nvSpPr>
        <p:spPr>
          <a:xfrm>
            <a:off x="720000" y="3707625"/>
            <a:ext cx="25320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76" name="Google Shape;276;p32"/>
          <p:cNvSpPr txBox="1">
            <a:spLocks noGrp="1"/>
          </p:cNvSpPr>
          <p:nvPr>
            <p:ph type="subTitle" idx="14"/>
          </p:nvPr>
        </p:nvSpPr>
        <p:spPr>
          <a:xfrm>
            <a:off x="3306000" y="3707625"/>
            <a:ext cx="25320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77" name="Google Shape;277;p32"/>
          <p:cNvSpPr txBox="1">
            <a:spLocks noGrp="1"/>
          </p:cNvSpPr>
          <p:nvPr>
            <p:ph type="subTitle" idx="15"/>
          </p:nvPr>
        </p:nvSpPr>
        <p:spPr>
          <a:xfrm>
            <a:off x="5892000" y="3707625"/>
            <a:ext cx="25320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7" name="Picture 16" descr="A graph with a red rectangular bar&#10;&#10;Description automatically generated">
            <a:extLst>
              <a:ext uri="{FF2B5EF4-FFF2-40B4-BE49-F238E27FC236}">
                <a16:creationId xmlns:a16="http://schemas.microsoft.com/office/drawing/2014/main" id="{2B1A8666-EA52-8A30-780C-0E7F71CB57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00" y="1414588"/>
            <a:ext cx="4184769" cy="2670621"/>
          </a:xfrm>
          <a:prstGeom prst="rect">
            <a:avLst/>
          </a:prstGeom>
        </p:spPr>
      </p:pic>
      <p:pic>
        <p:nvPicPr>
          <p:cNvPr id="19" name="Picture 18" descr="A close-up of words&#10;&#10;Description automatically generated">
            <a:extLst>
              <a:ext uri="{FF2B5EF4-FFF2-40B4-BE49-F238E27FC236}">
                <a16:creationId xmlns:a16="http://schemas.microsoft.com/office/drawing/2014/main" id="{1F9BDCC7-7A74-288E-7F42-7CC97CF5E0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8475" y="2262969"/>
            <a:ext cx="3368344" cy="97386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3"/>
          <p:cNvSpPr txBox="1">
            <a:spLocks noGrp="1"/>
          </p:cNvSpPr>
          <p:nvPr>
            <p:ph type="title"/>
          </p:nvPr>
        </p:nvSpPr>
        <p:spPr>
          <a:xfrm>
            <a:off x="523950" y="166817"/>
            <a:ext cx="4097700" cy="102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Scatterplots</a:t>
            </a:r>
            <a:endParaRPr dirty="0"/>
          </a:p>
        </p:txBody>
      </p:sp>
      <p:sp>
        <p:nvSpPr>
          <p:cNvPr id="283" name="Google Shape;283;p33"/>
          <p:cNvSpPr txBox="1">
            <a:spLocks noGrp="1"/>
          </p:cNvSpPr>
          <p:nvPr>
            <p:ph type="subTitle" idx="1"/>
          </p:nvPr>
        </p:nvSpPr>
        <p:spPr>
          <a:xfrm>
            <a:off x="811975" y="1966350"/>
            <a:ext cx="4097700" cy="229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  <p:pic>
        <p:nvPicPr>
          <p:cNvPr id="4" name="Picture 3" descr="A graph showing a number of blue dots&#10;&#10;Description automatically generated">
            <a:extLst>
              <a:ext uri="{FF2B5EF4-FFF2-40B4-BE49-F238E27FC236}">
                <a16:creationId xmlns:a16="http://schemas.microsoft.com/office/drawing/2014/main" id="{CD17E54C-4140-E877-7F73-053279CC39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371" y="1532871"/>
            <a:ext cx="4343980" cy="2680856"/>
          </a:xfrm>
          <a:prstGeom prst="rect">
            <a:avLst/>
          </a:prstGeom>
        </p:spPr>
      </p:pic>
      <p:pic>
        <p:nvPicPr>
          <p:cNvPr id="9" name="Picture 8" descr="A graph showing a plot of likes and likes&#10;&#10;Description automatically generated">
            <a:extLst>
              <a:ext uri="{FF2B5EF4-FFF2-40B4-BE49-F238E27FC236}">
                <a16:creationId xmlns:a16="http://schemas.microsoft.com/office/drawing/2014/main" id="{047C8146-769F-7776-8197-62A173C7DA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1650" y="1543385"/>
            <a:ext cx="4409458" cy="2721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8861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3"/>
          <p:cNvSpPr txBox="1">
            <a:spLocks noGrp="1"/>
          </p:cNvSpPr>
          <p:nvPr>
            <p:ph type="title"/>
          </p:nvPr>
        </p:nvSpPr>
        <p:spPr>
          <a:xfrm>
            <a:off x="523950" y="166817"/>
            <a:ext cx="4097700" cy="102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Scatterplots</a:t>
            </a:r>
            <a:endParaRPr dirty="0"/>
          </a:p>
        </p:txBody>
      </p:sp>
      <p:sp>
        <p:nvSpPr>
          <p:cNvPr id="283" name="Google Shape;283;p33"/>
          <p:cNvSpPr txBox="1">
            <a:spLocks noGrp="1"/>
          </p:cNvSpPr>
          <p:nvPr>
            <p:ph type="subTitle" idx="1"/>
          </p:nvPr>
        </p:nvSpPr>
        <p:spPr>
          <a:xfrm>
            <a:off x="811975" y="1966350"/>
            <a:ext cx="4097700" cy="229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  <p:pic>
        <p:nvPicPr>
          <p:cNvPr id="3" name="Picture 2" descr="A graph with numbers and a diagram&#10;&#10;Description automatically generated">
            <a:extLst>
              <a:ext uri="{FF2B5EF4-FFF2-40B4-BE49-F238E27FC236}">
                <a16:creationId xmlns:a16="http://schemas.microsoft.com/office/drawing/2014/main" id="{621701F5-A86C-F91D-8975-3945E7D338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370" y="1546147"/>
            <a:ext cx="4343981" cy="2680857"/>
          </a:xfrm>
          <a:prstGeom prst="rect">
            <a:avLst/>
          </a:prstGeom>
        </p:spPr>
      </p:pic>
      <p:pic>
        <p:nvPicPr>
          <p:cNvPr id="4" name="Picture 3" descr="A graph showing a plot of trailers&#10;&#10;Description automatically generated">
            <a:extLst>
              <a:ext uri="{FF2B5EF4-FFF2-40B4-BE49-F238E27FC236}">
                <a16:creationId xmlns:a16="http://schemas.microsoft.com/office/drawing/2014/main" id="{538DD67C-E95D-D5CB-AD93-76A50FED0D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1650" y="1546147"/>
            <a:ext cx="4343980" cy="2680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1897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3"/>
          <p:cNvSpPr txBox="1">
            <a:spLocks noGrp="1"/>
          </p:cNvSpPr>
          <p:nvPr>
            <p:ph type="title"/>
          </p:nvPr>
        </p:nvSpPr>
        <p:spPr>
          <a:xfrm>
            <a:off x="618054" y="264031"/>
            <a:ext cx="7677941" cy="102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Heatmap</a:t>
            </a:r>
            <a:endParaRPr dirty="0"/>
          </a:p>
        </p:txBody>
      </p:sp>
      <p:sp>
        <p:nvSpPr>
          <p:cNvPr id="283" name="Google Shape;283;p33"/>
          <p:cNvSpPr txBox="1">
            <a:spLocks noGrp="1"/>
          </p:cNvSpPr>
          <p:nvPr>
            <p:ph type="subTitle" idx="1"/>
          </p:nvPr>
        </p:nvSpPr>
        <p:spPr>
          <a:xfrm>
            <a:off x="811975" y="1966350"/>
            <a:ext cx="4097700" cy="229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  <p:pic>
        <p:nvPicPr>
          <p:cNvPr id="3" name="Picture 2" descr="A blue and white squares with red text&#10;&#10;Description automatically generated">
            <a:extLst>
              <a:ext uri="{FF2B5EF4-FFF2-40B4-BE49-F238E27FC236}">
                <a16:creationId xmlns:a16="http://schemas.microsoft.com/office/drawing/2014/main" id="{84765D76-0F4F-26F5-C727-63FCF8E2A6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0791" y="1405268"/>
            <a:ext cx="5542417" cy="3420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7413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3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Smart Questions</a:t>
            </a:r>
            <a:endParaRPr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528988B-6377-3B3E-D0F5-A4C15C8BDF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2436" y="1154545"/>
            <a:ext cx="8617528" cy="3759200"/>
          </a:xfrm>
        </p:spPr>
        <p:txBody>
          <a:bodyPr/>
          <a:lstStyle/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US" sz="1600" dirty="0">
                <a:solidFill>
                  <a:schemeClr val="tx1"/>
                </a:solidFill>
                <a:effectLst/>
                <a:latin typeface="+mj-lt"/>
              </a:rPr>
              <a:t>Can you identify which genres of movies tend to generate the highest revenue?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US" sz="1600" dirty="0">
                <a:solidFill>
                  <a:schemeClr val="tx1"/>
                </a:solidFill>
                <a:effectLst/>
                <a:latin typeface="+mj-lt"/>
              </a:rPr>
              <a:t>What is the average revenue generated by movies with a specific budget range?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US" sz="1600" dirty="0">
                <a:solidFill>
                  <a:schemeClr val="tx1"/>
                </a:solidFill>
                <a:effectLst/>
                <a:latin typeface="+mj-lt"/>
              </a:rPr>
              <a:t>Can you develop a model that can accurately predict the revenue of a movie based on its features, such as director, and genre?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US" sz="1600" dirty="0">
                <a:solidFill>
                  <a:schemeClr val="tx1"/>
                </a:solidFill>
                <a:effectLst/>
                <a:latin typeface="+mj-lt"/>
              </a:rPr>
              <a:t>How can we use revenue prediction models to inform movie production decisions?</a:t>
            </a:r>
          </a:p>
          <a:p>
            <a:endParaRPr lang="en-US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095968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3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</a:t>
            </a:r>
            <a:endParaRPr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528988B-6377-3B3E-D0F5-A4C15C8BDF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2436" y="1154545"/>
            <a:ext cx="8617528" cy="37592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9475381"/>
      </p:ext>
    </p:extLst>
  </p:cSld>
  <p:clrMapOvr>
    <a:masterClrMapping/>
  </p:clrMapOvr>
</p:sld>
</file>

<file path=ppt/theme/theme1.xml><?xml version="1.0" encoding="utf-8"?>
<a:theme xmlns:a="http://schemas.openxmlformats.org/drawingml/2006/main" name="Generative AI Project Proposal by Slidesgo">
  <a:themeElements>
    <a:clrScheme name="Simple Light">
      <a:dk1>
        <a:srgbClr val="F5F5F5"/>
      </a:dk1>
      <a:lt1>
        <a:srgbClr val="000034"/>
      </a:lt1>
      <a:dk2>
        <a:srgbClr val="FFFF00"/>
      </a:dk2>
      <a:lt2>
        <a:srgbClr val="0FFCF4"/>
      </a:lt2>
      <a:accent1>
        <a:srgbClr val="BAFFFF"/>
      </a:accent1>
      <a:accent2>
        <a:srgbClr val="81B4F3"/>
      </a:accent2>
      <a:accent3>
        <a:srgbClr val="847DFB"/>
      </a:accent3>
      <a:accent4>
        <a:srgbClr val="C242F6"/>
      </a:accent4>
      <a:accent5>
        <a:srgbClr val="9C00B8"/>
      </a:accent5>
      <a:accent6>
        <a:srgbClr val="E06D19"/>
      </a:accent6>
      <a:hlink>
        <a:srgbClr val="F5F5F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286</TotalTime>
  <Words>175</Words>
  <Application>Microsoft Macintosh PowerPoint</Application>
  <PresentationFormat>On-screen Show (16:9)</PresentationFormat>
  <Paragraphs>54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9" baseType="lpstr">
      <vt:lpstr>Nunito Light</vt:lpstr>
      <vt:lpstr>Inter Tight SemiBold</vt:lpstr>
      <vt:lpstr>Heebo</vt:lpstr>
      <vt:lpstr>Arial</vt:lpstr>
      <vt:lpstr>Anaheim</vt:lpstr>
      <vt:lpstr>Inter Tight Light</vt:lpstr>
      <vt:lpstr>Raleway</vt:lpstr>
      <vt:lpstr>Wingdings</vt:lpstr>
      <vt:lpstr>Generative AI Project Proposal by Slidesgo</vt:lpstr>
      <vt:lpstr>Predictive Model for Movie Revenue Estimation and Decision Support</vt:lpstr>
      <vt:lpstr>Introduction</vt:lpstr>
      <vt:lpstr>Introduction to Dataset</vt:lpstr>
      <vt:lpstr>Missing Values &amp; Data Cleaning</vt:lpstr>
      <vt:lpstr>Scatterplots</vt:lpstr>
      <vt:lpstr>Scatterplots</vt:lpstr>
      <vt:lpstr>Heatmap</vt:lpstr>
      <vt:lpstr>Smart Questions</vt:lpstr>
      <vt:lpstr>Conclusion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Predictive Model for Movie Revenue Estimation and Decision Support</dc:title>
  <cp:lastModifiedBy>Thulasiraman, Dinesh Anand</cp:lastModifiedBy>
  <cp:revision>6</cp:revision>
  <dcterms:modified xsi:type="dcterms:W3CDTF">2023-12-03T14:18:06Z</dcterms:modified>
</cp:coreProperties>
</file>